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Arvo"/>
      <p:regular r:id="rId42"/>
      <p:bold r:id="rId43"/>
      <p:italic r:id="rId44"/>
      <p:boldItalic r:id="rId45"/>
    </p:embeddedFont>
    <p:embeddedFont>
      <p:font typeface="Roboto Condensed"/>
      <p:regular r:id="rId46"/>
      <p:bold r:id="rId47"/>
      <p:italic r:id="rId48"/>
      <p:boldItalic r:id="rId49"/>
    </p:embeddedFont>
    <p:embeddedFont>
      <p:font typeface="Roboto Condensed 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A849598-5042-4211-8D17-2A29A5B2C6F9}">
  <a:tblStyle styleId="{8A849598-5042-4211-8D17-2A29A5B2C6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73BA3CF-BF98-4BEF-826B-DA63E9A0D84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1E8"/>
          </a:solidFill>
        </a:fill>
      </a:tcStyle>
    </a:wholeTbl>
    <a:band1H>
      <a:tcTxStyle/>
      <a:tcStyle>
        <a:fill>
          <a:solidFill>
            <a:srgbClr val="FFE2CD"/>
          </a:solidFill>
        </a:fill>
      </a:tcStyle>
    </a:band1H>
    <a:band2H>
      <a:tcTxStyle/>
    </a:band2H>
    <a:band1V>
      <a:tcTxStyle/>
      <a:tcStyle>
        <a:fill>
          <a:solidFill>
            <a:srgbClr val="FFE2CD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FFAB40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fill>
          <a:solidFill>
            <a:srgbClr val="FFAB4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AB40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AB4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Arvo-regular.fntdata"/><Relationship Id="rId41" Type="http://schemas.openxmlformats.org/officeDocument/2006/relationships/slide" Target="slides/slide36.xml"/><Relationship Id="rId44" Type="http://schemas.openxmlformats.org/officeDocument/2006/relationships/font" Target="fonts/Arvo-italic.fntdata"/><Relationship Id="rId43" Type="http://schemas.openxmlformats.org/officeDocument/2006/relationships/font" Target="fonts/Arvo-bold.fntdata"/><Relationship Id="rId46" Type="http://schemas.openxmlformats.org/officeDocument/2006/relationships/font" Target="fonts/RobotoCondensed-regular.fntdata"/><Relationship Id="rId45" Type="http://schemas.openxmlformats.org/officeDocument/2006/relationships/font" Target="fonts/Arv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Condensed-italic.fntdata"/><Relationship Id="rId47" Type="http://schemas.openxmlformats.org/officeDocument/2006/relationships/font" Target="fonts/RobotoCondensed-bold.fntdata"/><Relationship Id="rId49" Type="http://schemas.openxmlformats.org/officeDocument/2006/relationships/font" Target="fonts/Roboto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CondensedLight-bold.fntdata"/><Relationship Id="rId50" Type="http://schemas.openxmlformats.org/officeDocument/2006/relationships/font" Target="fonts/RobotoCondensedLight-regular.fntdata"/><Relationship Id="rId53" Type="http://schemas.openxmlformats.org/officeDocument/2006/relationships/font" Target="fonts/RobotoCondensedLight-boldItalic.fntdata"/><Relationship Id="rId52" Type="http://schemas.openxmlformats.org/officeDocument/2006/relationships/font" Target="fonts/RobotoCondensed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85f405dcd_2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85f405dcd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48509b0339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48509b033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48509b0339_2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48509b0339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485f405dcd_7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485f405dcd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8509b0339_2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8509b0339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8509b0339_2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8509b033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485f405dcd_9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485f405dcd_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85f405dcd_9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485f405dcd_9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85f405dcd_1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85f405dcd_1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8509b0339_2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8509b0339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48509b0339_1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48509b0339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48509b0339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48509b033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48509b0339_3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48509b0339_3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8509b0339_3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8509b0339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8509b0339_3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8509b0339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8509b0339_3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8509b0339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48509b0339_3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48509b0339_3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8509b0339_3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48509b0339_3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8509b0339_2_1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8509b0339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48509b0339_3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48509b0339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48509b0339_3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48509b0339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4869b4da8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4869b4da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48509b0339_3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48509b0339_3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48509b0339_3_9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48509b0339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48509b0339_3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48509b0339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8509b0339_2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8509b0339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85f405dcd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85f405dc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869b4da86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869b4da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48509b0339_2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48509b0339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85f405dcd_2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85f405dcd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8509b0339_2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8509b0339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449121" y="4507686"/>
            <a:ext cx="5717600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 flipH="1" rot="10800000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8" name="Google Shape;28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30" name="Google Shape;30;p3"/>
          <p:cNvSpPr/>
          <p:nvPr/>
        </p:nvSpPr>
        <p:spPr>
          <a:xfrm rot="10800000">
            <a:off x="6946842" y="4948334"/>
            <a:ext cx="394200" cy="131400"/>
          </a:xfrm>
          <a:prstGeom prst="triangle">
            <a:avLst>
              <a:gd fmla="val 32425" name="adj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32" name="Google Shape;32;p3"/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flipH="1">
            <a:off x="6949809" y="4646738"/>
            <a:ext cx="2199863" cy="304563"/>
            <a:chOff x="-5827153" y="330075"/>
            <a:chExt cx="12276019" cy="1699569"/>
          </a:xfrm>
        </p:grpSpPr>
        <p:sp>
          <p:nvSpPr>
            <p:cNvPr id="35" name="Google Shape;35;p3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" name="Google Shape;38;p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1" name="Google Shape;41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2" name="Google Shape;42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10800000">
              <a:off x="3517898" y="-7088"/>
              <a:ext cx="5143500" cy="5143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4" name="Google Shape;44;p4"/>
          <p:cNvGrpSpPr/>
          <p:nvPr/>
        </p:nvGrpSpPr>
        <p:grpSpPr>
          <a:xfrm flipH="1" rot="10800000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5" name="Google Shape;45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i="1"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i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</a:rPr>
              <a:t>“</a:t>
            </a:r>
            <a:endParaRPr b="1" sz="7200">
              <a:solidFill>
                <a:srgbClr val="FFFFFF"/>
              </a:solidFill>
            </a:endParaRPr>
          </a:p>
        </p:txBody>
      </p:sp>
      <p:grpSp>
        <p:nvGrpSpPr>
          <p:cNvPr id="49" name="Google Shape;49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0" name="Google Shape;50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fmla="val 32425" name="adj"/>
              </a:avLst>
            </a:prstGeom>
            <a:solidFill>
              <a:srgbClr val="3F537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" name="Google Shape;51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2" name="Google Shape;52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D00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D00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"/>
          <p:cNvSpPr/>
          <p:nvPr/>
        </p:nvSpPr>
        <p:spPr>
          <a:xfrm>
            <a:off x="6292649" y="126425"/>
            <a:ext cx="779700" cy="2598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9" name="Google Shape;59;p5"/>
          <p:cNvGrpSpPr/>
          <p:nvPr/>
        </p:nvGrpSpPr>
        <p:grpSpPr>
          <a:xfrm flipH="1" rot="10800000">
            <a:off x="3" y="40"/>
            <a:ext cx="6756168" cy="1327315"/>
            <a:chOff x="-2168138" y="330075"/>
            <a:chExt cx="8650663" cy="1699506"/>
          </a:xfrm>
        </p:grpSpPr>
        <p:sp>
          <p:nvSpPr>
            <p:cNvPr id="60" name="Google Shape;60;p5"/>
            <p:cNvSpPr/>
            <p:nvPr/>
          </p:nvSpPr>
          <p:spPr>
            <a:xfrm>
              <a:off x="-2168138" y="330081"/>
              <a:ext cx="69582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4783025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2" name="Google Shape;62;p5"/>
          <p:cNvGrpSpPr/>
          <p:nvPr/>
        </p:nvGrpSpPr>
        <p:grpSpPr>
          <a:xfrm flipH="1" rot="10800000">
            <a:off x="-4" y="381007"/>
            <a:ext cx="7072430" cy="771744"/>
            <a:chOff x="-9092084" y="330075"/>
            <a:chExt cx="15574609" cy="1699501"/>
          </a:xfrm>
        </p:grpSpPr>
        <p:sp>
          <p:nvSpPr>
            <p:cNvPr id="63" name="Google Shape;63;p5"/>
            <p:cNvSpPr/>
            <p:nvPr/>
          </p:nvSpPr>
          <p:spPr>
            <a:xfrm>
              <a:off x="-9092084" y="330076"/>
              <a:ext cx="1388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4783025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65" name="Google Shape;65;p5"/>
          <p:cNvSpPr/>
          <p:nvPr/>
        </p:nvSpPr>
        <p:spPr>
          <a:xfrm rot="10800000">
            <a:off x="6946842" y="4948334"/>
            <a:ext cx="394200" cy="131400"/>
          </a:xfrm>
          <a:prstGeom prst="triangle">
            <a:avLst>
              <a:gd fmla="val 32425" name="adj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5"/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67" name="Google Shape;67;p5"/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" name="Google Shape;69;p5"/>
          <p:cNvGrpSpPr/>
          <p:nvPr/>
        </p:nvGrpSpPr>
        <p:grpSpPr>
          <a:xfrm flipH="1">
            <a:off x="6949809" y="4646738"/>
            <a:ext cx="2199863" cy="304563"/>
            <a:chOff x="-5827153" y="330075"/>
            <a:chExt cx="12276019" cy="1699569"/>
          </a:xfrm>
        </p:grpSpPr>
        <p:sp>
          <p:nvSpPr>
            <p:cNvPr id="70" name="Google Shape;70;p5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5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/>
          <p:nvPr/>
        </p:nvSpPr>
        <p:spPr>
          <a:xfrm>
            <a:off x="6292649" y="126425"/>
            <a:ext cx="779700" cy="2598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76" name="Google Shape;76;p6"/>
          <p:cNvGrpSpPr/>
          <p:nvPr/>
        </p:nvGrpSpPr>
        <p:grpSpPr>
          <a:xfrm flipH="1" rot="10800000">
            <a:off x="3" y="40"/>
            <a:ext cx="6756168" cy="1327315"/>
            <a:chOff x="-2168138" y="330075"/>
            <a:chExt cx="8650663" cy="1699506"/>
          </a:xfrm>
        </p:grpSpPr>
        <p:sp>
          <p:nvSpPr>
            <p:cNvPr id="77" name="Google Shape;77;p6"/>
            <p:cNvSpPr/>
            <p:nvPr/>
          </p:nvSpPr>
          <p:spPr>
            <a:xfrm>
              <a:off x="-2168138" y="330081"/>
              <a:ext cx="69582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4783025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9" name="Google Shape;79;p6"/>
          <p:cNvGrpSpPr/>
          <p:nvPr/>
        </p:nvGrpSpPr>
        <p:grpSpPr>
          <a:xfrm flipH="1" rot="10800000">
            <a:off x="-4" y="381007"/>
            <a:ext cx="7072430" cy="771744"/>
            <a:chOff x="-9092084" y="330075"/>
            <a:chExt cx="15574609" cy="1699501"/>
          </a:xfrm>
        </p:grpSpPr>
        <p:sp>
          <p:nvSpPr>
            <p:cNvPr id="80" name="Google Shape;80;p6"/>
            <p:cNvSpPr/>
            <p:nvPr/>
          </p:nvSpPr>
          <p:spPr>
            <a:xfrm>
              <a:off x="-9092084" y="330076"/>
              <a:ext cx="1388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4783025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2" name="Google Shape;82;p6"/>
          <p:cNvSpPr/>
          <p:nvPr/>
        </p:nvSpPr>
        <p:spPr>
          <a:xfrm rot="10800000">
            <a:off x="6946842" y="4948334"/>
            <a:ext cx="394200" cy="131400"/>
          </a:xfrm>
          <a:prstGeom prst="triangle">
            <a:avLst>
              <a:gd fmla="val 32425" name="adj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6"/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84" name="Google Shape;84;p6"/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" name="Google Shape;86;p6"/>
          <p:cNvGrpSpPr/>
          <p:nvPr/>
        </p:nvGrpSpPr>
        <p:grpSpPr>
          <a:xfrm flipH="1">
            <a:off x="6949809" y="4646738"/>
            <a:ext cx="2199863" cy="304563"/>
            <a:chOff x="-5827153" y="330075"/>
            <a:chExt cx="12276019" cy="1699569"/>
          </a:xfrm>
        </p:grpSpPr>
        <p:sp>
          <p:nvSpPr>
            <p:cNvPr id="87" name="Google Shape;87;p6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6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0" name="Google Shape;90;p6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  <p:sp>
        <p:nvSpPr>
          <p:cNvPr id="91" name="Google Shape;91;p6"/>
          <p:cNvSpPr txBox="1"/>
          <p:nvPr>
            <p:ph idx="2" type="body"/>
          </p:nvPr>
        </p:nvSpPr>
        <p:spPr>
          <a:xfrm>
            <a:off x="3650873" y="15286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indent="-355600" lvl="3" marL="18288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indent="-355600" lvl="4" marL="22860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indent="-355600" lvl="5" marL="27432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indent="-355600" lvl="6" marL="32004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indent="-355600" lvl="7" marL="3657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indent="-355600" lvl="8" marL="41148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/>
          <p:nvPr/>
        </p:nvSpPr>
        <p:spPr>
          <a:xfrm>
            <a:off x="6292649" y="126425"/>
            <a:ext cx="779700" cy="2598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94" name="Google Shape;94;p7"/>
          <p:cNvGrpSpPr/>
          <p:nvPr/>
        </p:nvGrpSpPr>
        <p:grpSpPr>
          <a:xfrm flipH="1" rot="10800000">
            <a:off x="3" y="40"/>
            <a:ext cx="6756168" cy="1327315"/>
            <a:chOff x="-2168138" y="330075"/>
            <a:chExt cx="8650663" cy="1699506"/>
          </a:xfrm>
        </p:grpSpPr>
        <p:sp>
          <p:nvSpPr>
            <p:cNvPr id="95" name="Google Shape;95;p7"/>
            <p:cNvSpPr/>
            <p:nvPr/>
          </p:nvSpPr>
          <p:spPr>
            <a:xfrm>
              <a:off x="-2168138" y="330081"/>
              <a:ext cx="69582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>
              <a:off x="4783025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97" name="Google Shape;97;p7"/>
          <p:cNvGrpSpPr/>
          <p:nvPr/>
        </p:nvGrpSpPr>
        <p:grpSpPr>
          <a:xfrm flipH="1" rot="10800000">
            <a:off x="-4" y="381007"/>
            <a:ext cx="7072430" cy="771744"/>
            <a:chOff x="-9092084" y="330075"/>
            <a:chExt cx="15574609" cy="1699501"/>
          </a:xfrm>
        </p:grpSpPr>
        <p:sp>
          <p:nvSpPr>
            <p:cNvPr id="98" name="Google Shape;98;p7"/>
            <p:cNvSpPr/>
            <p:nvPr/>
          </p:nvSpPr>
          <p:spPr>
            <a:xfrm>
              <a:off x="-9092084" y="330076"/>
              <a:ext cx="1388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4783025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00" name="Google Shape;100;p7"/>
          <p:cNvSpPr/>
          <p:nvPr/>
        </p:nvSpPr>
        <p:spPr>
          <a:xfrm rot="10800000">
            <a:off x="6946842" y="4948334"/>
            <a:ext cx="394200" cy="131400"/>
          </a:xfrm>
          <a:prstGeom prst="triangle">
            <a:avLst>
              <a:gd fmla="val 32425" name="adj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7"/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102" name="Google Shape;102;p7"/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" name="Google Shape;104;p7"/>
          <p:cNvGrpSpPr/>
          <p:nvPr/>
        </p:nvGrpSpPr>
        <p:grpSpPr>
          <a:xfrm flipH="1">
            <a:off x="6949809" y="4646738"/>
            <a:ext cx="2199863" cy="304563"/>
            <a:chOff x="-5827153" y="330075"/>
            <a:chExt cx="12276019" cy="1699569"/>
          </a:xfrm>
        </p:grpSpPr>
        <p:sp>
          <p:nvSpPr>
            <p:cNvPr id="105" name="Google Shape;105;p7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7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08" name="Google Shape;108;p7"/>
          <p:cNvSpPr txBox="1"/>
          <p:nvPr>
            <p:ph idx="1" type="body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09" name="Google Shape;109;p7"/>
          <p:cNvSpPr txBox="1"/>
          <p:nvPr>
            <p:ph idx="2" type="body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  <p:sp>
        <p:nvSpPr>
          <p:cNvPr id="110" name="Google Shape;110;p7"/>
          <p:cNvSpPr txBox="1"/>
          <p:nvPr>
            <p:ph idx="3" type="body"/>
          </p:nvPr>
        </p:nvSpPr>
        <p:spPr>
          <a:xfrm>
            <a:off x="5464450" y="1545076"/>
            <a:ext cx="2247900" cy="270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/>
          <p:nvPr/>
        </p:nvSpPr>
        <p:spPr>
          <a:xfrm>
            <a:off x="6292649" y="126425"/>
            <a:ext cx="779700" cy="2598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3" name="Google Shape;113;p8"/>
          <p:cNvGrpSpPr/>
          <p:nvPr/>
        </p:nvGrpSpPr>
        <p:grpSpPr>
          <a:xfrm flipH="1" rot="10800000">
            <a:off x="3" y="40"/>
            <a:ext cx="6756168" cy="1327315"/>
            <a:chOff x="-2168138" y="330075"/>
            <a:chExt cx="8650663" cy="1699506"/>
          </a:xfrm>
        </p:grpSpPr>
        <p:sp>
          <p:nvSpPr>
            <p:cNvPr id="114" name="Google Shape;114;p8"/>
            <p:cNvSpPr/>
            <p:nvPr/>
          </p:nvSpPr>
          <p:spPr>
            <a:xfrm>
              <a:off x="-2168138" y="330081"/>
              <a:ext cx="69582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15" name="Google Shape;115;p8"/>
            <p:cNvSpPr/>
            <p:nvPr/>
          </p:nvSpPr>
          <p:spPr>
            <a:xfrm>
              <a:off x="4783025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16" name="Google Shape;116;p8"/>
          <p:cNvGrpSpPr/>
          <p:nvPr/>
        </p:nvGrpSpPr>
        <p:grpSpPr>
          <a:xfrm flipH="1" rot="10800000">
            <a:off x="-4" y="381007"/>
            <a:ext cx="7072430" cy="771744"/>
            <a:chOff x="-9092084" y="330075"/>
            <a:chExt cx="15574609" cy="1699501"/>
          </a:xfrm>
        </p:grpSpPr>
        <p:sp>
          <p:nvSpPr>
            <p:cNvPr id="117" name="Google Shape;117;p8"/>
            <p:cNvSpPr/>
            <p:nvPr/>
          </p:nvSpPr>
          <p:spPr>
            <a:xfrm>
              <a:off x="-9092084" y="330076"/>
              <a:ext cx="1388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4783025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19" name="Google Shape;119;p8"/>
          <p:cNvSpPr/>
          <p:nvPr/>
        </p:nvSpPr>
        <p:spPr>
          <a:xfrm rot="10800000">
            <a:off x="6946842" y="4948334"/>
            <a:ext cx="394200" cy="131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8"/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121" name="Google Shape;121;p8"/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 flipH="1">
            <a:off x="6949809" y="4646738"/>
            <a:ext cx="2199863" cy="304563"/>
            <a:chOff x="-5827153" y="330075"/>
            <a:chExt cx="12276019" cy="1699569"/>
          </a:xfrm>
        </p:grpSpPr>
        <p:sp>
          <p:nvSpPr>
            <p:cNvPr id="124" name="Google Shape;124;p8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"/>
          <p:cNvSpPr/>
          <p:nvPr/>
        </p:nvSpPr>
        <p:spPr>
          <a:xfrm rot="10800000">
            <a:off x="2466138" y="4948334"/>
            <a:ext cx="394200" cy="131400"/>
          </a:xfrm>
          <a:prstGeom prst="triangle">
            <a:avLst>
              <a:gd fmla="val 32425" name="adj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9"/>
          <p:cNvGrpSpPr/>
          <p:nvPr/>
        </p:nvGrpSpPr>
        <p:grpSpPr>
          <a:xfrm flipH="1">
            <a:off x="2625746" y="4472723"/>
            <a:ext cx="6527217" cy="670795"/>
            <a:chOff x="-10101302" y="330075"/>
            <a:chExt cx="16532971" cy="1699506"/>
          </a:xfrm>
        </p:grpSpPr>
        <p:sp>
          <p:nvSpPr>
            <p:cNvPr id="130" name="Google Shape;130;p9"/>
            <p:cNvSpPr/>
            <p:nvPr/>
          </p:nvSpPr>
          <p:spPr>
            <a:xfrm>
              <a:off x="-10101302" y="330081"/>
              <a:ext cx="148464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732169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" name="Google Shape;132;p9"/>
          <p:cNvGrpSpPr/>
          <p:nvPr/>
        </p:nvGrpSpPr>
        <p:grpSpPr>
          <a:xfrm flipH="1">
            <a:off x="2469105" y="4646738"/>
            <a:ext cx="6682918" cy="304563"/>
            <a:chOff x="-30922586" y="330075"/>
            <a:chExt cx="37293070" cy="1699569"/>
          </a:xfrm>
        </p:grpSpPr>
        <p:sp>
          <p:nvSpPr>
            <p:cNvPr id="133" name="Google Shape;133;p9"/>
            <p:cNvSpPr/>
            <p:nvPr/>
          </p:nvSpPr>
          <p:spPr>
            <a:xfrm>
              <a:off x="-30922586" y="330144"/>
              <a:ext cx="355881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4670984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9"/>
          <p:cNvSpPr txBox="1"/>
          <p:nvPr>
            <p:ph idx="1" type="body"/>
          </p:nvPr>
        </p:nvSpPr>
        <p:spPr>
          <a:xfrm>
            <a:off x="2759000" y="4636500"/>
            <a:ext cx="6004200" cy="31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/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None/>
              <a:defRPr sz="13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136" name="Google Shape;136;p9"/>
          <p:cNvSpPr/>
          <p:nvPr/>
        </p:nvSpPr>
        <p:spPr>
          <a:xfrm>
            <a:off x="1797470" y="52630"/>
            <a:ext cx="394200" cy="131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9"/>
          <p:cNvGrpSpPr/>
          <p:nvPr/>
        </p:nvGrpSpPr>
        <p:grpSpPr>
          <a:xfrm flipH="1" rot="10800000">
            <a:off x="-8775" y="-11153"/>
            <a:ext cx="2040837" cy="670795"/>
            <a:chOff x="1297954" y="330075"/>
            <a:chExt cx="5169293" cy="1699506"/>
          </a:xfrm>
        </p:grpSpPr>
        <p:sp>
          <p:nvSpPr>
            <p:cNvPr id="138" name="Google Shape;138;p9"/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9"/>
          <p:cNvGrpSpPr/>
          <p:nvPr/>
        </p:nvGrpSpPr>
        <p:grpSpPr>
          <a:xfrm flipH="1" rot="10800000">
            <a:off x="-11160" y="181064"/>
            <a:ext cx="2199863" cy="304563"/>
            <a:chOff x="-5827153" y="330075"/>
            <a:chExt cx="12276019" cy="1699569"/>
          </a:xfrm>
        </p:grpSpPr>
        <p:sp>
          <p:nvSpPr>
            <p:cNvPr id="141" name="Google Shape;141;p9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10"/>
          <p:cNvSpPr/>
          <p:nvPr/>
        </p:nvSpPr>
        <p:spPr>
          <a:xfrm rot="10800000">
            <a:off x="6946842" y="4948334"/>
            <a:ext cx="394200" cy="131400"/>
          </a:xfrm>
          <a:prstGeom prst="triangle">
            <a:avLst>
              <a:gd fmla="val 32425" name="adj"/>
            </a:avLst>
          </a:prstGeom>
          <a:solidFill>
            <a:srgbClr val="3F53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10"/>
          <p:cNvGrpSpPr/>
          <p:nvPr/>
        </p:nvGrpSpPr>
        <p:grpSpPr>
          <a:xfrm flipH="1">
            <a:off x="7106450" y="4472723"/>
            <a:ext cx="2040837" cy="670795"/>
            <a:chOff x="1297954" y="330075"/>
            <a:chExt cx="5169293" cy="1699506"/>
          </a:xfrm>
        </p:grpSpPr>
        <p:sp>
          <p:nvSpPr>
            <p:cNvPr id="147" name="Google Shape;147;p10"/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10"/>
          <p:cNvGrpSpPr/>
          <p:nvPr/>
        </p:nvGrpSpPr>
        <p:grpSpPr>
          <a:xfrm flipH="1">
            <a:off x="6949809" y="4646738"/>
            <a:ext cx="2199863" cy="304563"/>
            <a:chOff x="-5827153" y="330075"/>
            <a:chExt cx="12276019" cy="1699569"/>
          </a:xfrm>
        </p:grpSpPr>
        <p:sp>
          <p:nvSpPr>
            <p:cNvPr id="150" name="Google Shape;150;p10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" name="Google Shape;152;p10"/>
          <p:cNvSpPr/>
          <p:nvPr/>
        </p:nvSpPr>
        <p:spPr>
          <a:xfrm>
            <a:off x="1797470" y="52630"/>
            <a:ext cx="394200" cy="131400"/>
          </a:xfrm>
          <a:prstGeom prst="triangle">
            <a:avLst>
              <a:gd fmla="val 32425" name="adj"/>
            </a:avLst>
          </a:prstGeom>
          <a:solidFill>
            <a:srgbClr val="26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3" name="Google Shape;153;p10"/>
          <p:cNvGrpSpPr/>
          <p:nvPr/>
        </p:nvGrpSpPr>
        <p:grpSpPr>
          <a:xfrm flipH="1" rot="10800000">
            <a:off x="-8775" y="-11153"/>
            <a:ext cx="2040837" cy="670795"/>
            <a:chOff x="1297954" y="330075"/>
            <a:chExt cx="5169293" cy="1699506"/>
          </a:xfrm>
        </p:grpSpPr>
        <p:sp>
          <p:nvSpPr>
            <p:cNvPr id="154" name="Google Shape;154;p10"/>
            <p:cNvSpPr/>
            <p:nvPr/>
          </p:nvSpPr>
          <p:spPr>
            <a:xfrm>
              <a:off x="1297954" y="330081"/>
              <a:ext cx="3476700" cy="1699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0"/>
            <p:cNvSpPr/>
            <p:nvPr/>
          </p:nvSpPr>
          <p:spPr>
            <a:xfrm>
              <a:off x="4767747" y="330075"/>
              <a:ext cx="1699500" cy="1699500"/>
            </a:xfrm>
            <a:prstGeom prst="rtTriangl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6" name="Google Shape;156;p10"/>
          <p:cNvGrpSpPr/>
          <p:nvPr/>
        </p:nvGrpSpPr>
        <p:grpSpPr>
          <a:xfrm flipH="1" rot="10800000">
            <a:off x="-11160" y="181064"/>
            <a:ext cx="2199863" cy="304563"/>
            <a:chOff x="-5827153" y="330075"/>
            <a:chExt cx="12276019" cy="1699569"/>
          </a:xfrm>
        </p:grpSpPr>
        <p:sp>
          <p:nvSpPr>
            <p:cNvPr id="157" name="Google Shape;157;p10"/>
            <p:cNvSpPr/>
            <p:nvPr/>
          </p:nvSpPr>
          <p:spPr>
            <a:xfrm>
              <a:off x="-5827153" y="330144"/>
              <a:ext cx="10612200" cy="1699500"/>
            </a:xfrm>
            <a:prstGeom prst="rect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0"/>
            <p:cNvSpPr/>
            <p:nvPr/>
          </p:nvSpPr>
          <p:spPr>
            <a:xfrm>
              <a:off x="4749366" y="330075"/>
              <a:ext cx="1699500" cy="1699500"/>
            </a:xfrm>
            <a:prstGeom prst="rtTriangle">
              <a:avLst/>
            </a:prstGeom>
            <a:solidFill>
              <a:srgbClr val="D00D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b="1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81000" lvl="1" marL="914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81000" lvl="2" marL="1371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81000" lvl="3" marL="18288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81000" lvl="4" marL="2286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81000" lvl="5" marL="27432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81000" lvl="6" marL="32004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81000" lvl="7" marL="36576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81000" lvl="8" marL="41148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b="1" sz="12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9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650" y="1862150"/>
            <a:ext cx="5234625" cy="174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1"/>
          <p:cNvSpPr txBox="1"/>
          <p:nvPr/>
        </p:nvSpPr>
        <p:spPr>
          <a:xfrm>
            <a:off x="801300" y="1296225"/>
            <a:ext cx="2067900" cy="9780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19050">
              <a:srgbClr val="FFFFFF">
                <a:alpha val="63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Electric</a:t>
            </a:r>
            <a:endParaRPr i="1" sz="4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3912125" y="4423975"/>
            <a:ext cx="5367300" cy="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CSUN FSAE 2018 - 2019</a:t>
            </a:r>
            <a:endParaRPr sz="1800">
              <a:solidFill>
                <a:srgbClr val="FFFFFF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 rotWithShape="1">
          <a:blip r:embed="rId4">
            <a:alphaModFix/>
          </a:blip>
          <a:srcRect b="0" l="5168" r="0" t="0"/>
          <a:stretch/>
        </p:blipFill>
        <p:spPr>
          <a:xfrm>
            <a:off x="6509400" y="2421375"/>
            <a:ext cx="2532200" cy="2002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Improvements</a:t>
            </a:r>
            <a:endParaRPr/>
          </a:p>
        </p:txBody>
      </p:sp>
      <p:sp>
        <p:nvSpPr>
          <p:cNvPr id="368" name="Google Shape;368;p20"/>
          <p:cNvSpPr txBox="1"/>
          <p:nvPr>
            <p:ph idx="2" type="body"/>
          </p:nvPr>
        </p:nvSpPr>
        <p:spPr>
          <a:xfrm>
            <a:off x="814275" y="1555375"/>
            <a:ext cx="6412500" cy="32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Easy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Statistical analysis software suite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Car modifications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GPS 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Driver camera 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Medium</a:t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Optimum lap integration</a:t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Matlab + Simulink integration</a:t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Advanced</a:t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Machine learning</a:t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▻"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Active aerodynamics</a:t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▻"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mining</a:t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69" name="Google Shape;369;p20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70" name="Google Shape;370;p20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84" name="Google Shape;384;p20"/>
          <p:cNvCxnSpPr>
            <a:stCxn id="385" idx="0"/>
          </p:cNvCxnSpPr>
          <p:nvPr/>
        </p:nvCxnSpPr>
        <p:spPr>
          <a:xfrm>
            <a:off x="6189401" y="4136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1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Systems</a:t>
            </a:r>
            <a:endParaRPr/>
          </a:p>
        </p:txBody>
      </p:sp>
      <p:sp>
        <p:nvSpPr>
          <p:cNvPr id="391" name="Google Shape;391;p21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Data Acquisition + Data Transmission</a:t>
            </a:r>
            <a:endParaRPr/>
          </a:p>
        </p:txBody>
      </p:sp>
      <p:grpSp>
        <p:nvGrpSpPr>
          <p:cNvPr id="392" name="Google Shape;392;p21"/>
          <p:cNvGrpSpPr/>
          <p:nvPr/>
        </p:nvGrpSpPr>
        <p:grpSpPr>
          <a:xfrm>
            <a:off x="550185" y="754151"/>
            <a:ext cx="1838689" cy="1644563"/>
            <a:chOff x="5268225" y="4341925"/>
            <a:chExt cx="468850" cy="387275"/>
          </a:xfrm>
        </p:grpSpPr>
        <p:sp>
          <p:nvSpPr>
            <p:cNvPr id="393" name="Google Shape;393;p21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38100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38100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38100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38100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38100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38100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38100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38100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406" name="Google Shape;406;p22"/>
          <p:cNvSpPr txBox="1"/>
          <p:nvPr>
            <p:ph idx="1" type="body"/>
          </p:nvPr>
        </p:nvSpPr>
        <p:spPr>
          <a:xfrm>
            <a:off x="814275" y="1089125"/>
            <a:ext cx="6664800" cy="341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Accurately and precisely measure physical conditions in real time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Communicate with the on board ECU’s (Electronic control unit)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Transmit data in real time for analysis and visualization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Traction Control</a:t>
            </a:r>
            <a:endParaRPr sz="2200"/>
          </a:p>
        </p:txBody>
      </p:sp>
      <p:grpSp>
        <p:nvGrpSpPr>
          <p:cNvPr id="407" name="Google Shape;407;p22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408" name="Google Shape;408;p22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grpSp>
        <p:nvGrpSpPr>
          <p:cNvPr id="417" name="Google Shape;417;p23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18" name="Google Shape;418;p23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3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3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3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3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3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3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3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3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3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32" name="Google Shape;432;p23"/>
          <p:cNvGraphicFramePr/>
          <p:nvPr/>
        </p:nvGraphicFramePr>
        <p:xfrm>
          <a:off x="557500" y="1455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{8A849598-5042-4211-8D17-2A29A5B2C6F9}</a:tableStyleId>
              </a:tblPr>
              <a:tblGrid>
                <a:gridCol w="3969800"/>
                <a:gridCol w="4059200"/>
              </a:tblGrid>
              <a:tr h="53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Development Board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Nvidia </a:t>
                      </a: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Jetson Tx2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8267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Data Acquisition System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NI DAQ</a:t>
                      </a:r>
                      <a:b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</a:b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PCI-6220 + SH68-68-EP + BNC 2111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53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Can Bus Communication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Waveshare SN65HVD230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53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Wifi Communication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Avacom Long Distance Wifi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5389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Sensors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BNC based 5/10 volt</a:t>
                      </a:r>
                      <a:endParaRPr sz="20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750" y="0"/>
            <a:ext cx="46084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Frameworks/APIs</a:t>
            </a: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44" name="Google Shape;444;p25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5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5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5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5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5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5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458" name="Google Shape;458;p25"/>
          <p:cNvGraphicFramePr/>
          <p:nvPr/>
        </p:nvGraphicFramePr>
        <p:xfrm>
          <a:off x="602725" y="1455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{8A849598-5042-4211-8D17-2A29A5B2C6F9}</a:tableStyleId>
              </a:tblPr>
              <a:tblGrid>
                <a:gridCol w="3117100"/>
                <a:gridCol w="3117100"/>
              </a:tblGrid>
              <a:tr h="803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Interprocess Communication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ROS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803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Interfacing With DAQ System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Comedi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803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Interfacing with CAN BUS hardware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SocketCAN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52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Data Transmission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SocketIO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  <a:tr h="5204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Local Data Storage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263248"/>
                          </a:solidFill>
                          <a:latin typeface="Roboto Condensed Light"/>
                          <a:ea typeface="Roboto Condensed Light"/>
                          <a:cs typeface="Roboto Condensed Light"/>
                          <a:sym typeface="Roboto Condensed Light"/>
                        </a:rPr>
                        <a:t>SQLite</a:t>
                      </a:r>
                      <a:endParaRPr sz="2200">
                        <a:solidFill>
                          <a:srgbClr val="263248"/>
                        </a:solidFill>
                        <a:latin typeface="Roboto Condensed Light"/>
                        <a:ea typeface="Roboto Condensed Light"/>
                        <a:cs typeface="Roboto Condensed Light"/>
                        <a:sym typeface="Roboto Condensed Ligh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ROS?</a:t>
            </a:r>
            <a:endParaRPr/>
          </a:p>
        </p:txBody>
      </p:sp>
      <p:grpSp>
        <p:nvGrpSpPr>
          <p:cNvPr id="464" name="Google Shape;464;p2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65" name="Google Shape;465;p26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6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6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6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6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6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6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26"/>
          <p:cNvSpPr txBox="1"/>
          <p:nvPr>
            <p:ph idx="1" type="body"/>
          </p:nvPr>
        </p:nvSpPr>
        <p:spPr>
          <a:xfrm>
            <a:off x="814275" y="1096650"/>
            <a:ext cx="6664800" cy="34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Support for multiple languages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Debugging tools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Standardized interprocess communication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Support for web based communication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Modularization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Maintainability</a:t>
            </a:r>
            <a:endParaRPr sz="2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700" y="0"/>
            <a:ext cx="86265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8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Traction Control</a:t>
            </a:r>
            <a:endParaRPr/>
          </a:p>
        </p:txBody>
      </p:sp>
      <p:sp>
        <p:nvSpPr>
          <p:cNvPr id="490" name="Google Shape;490;p28"/>
          <p:cNvSpPr txBox="1"/>
          <p:nvPr>
            <p:ph idx="1" type="body"/>
          </p:nvPr>
        </p:nvSpPr>
        <p:spPr>
          <a:xfrm>
            <a:off x="814275" y="1089125"/>
            <a:ext cx="6664800" cy="378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Programmed on the motor control unit (Unitek Bamocar)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PID controller implementation only needs calibration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Uses encoder data from motor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Programmed using Unitek Ndrive software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200"/>
              <a:buChar char="▰"/>
            </a:pPr>
            <a:r>
              <a:rPr lang="en" sz="2200"/>
              <a:t>Can Bus communication as a means of interfacing with Unitek Motor Controller</a:t>
            </a:r>
            <a:endParaRPr sz="2200"/>
          </a:p>
        </p:txBody>
      </p:sp>
      <p:grpSp>
        <p:nvGrpSpPr>
          <p:cNvPr id="491" name="Google Shape;491;p2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92" name="Google Shape;492;p2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29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Connected Car</a:t>
            </a:r>
            <a:endParaRPr/>
          </a:p>
        </p:txBody>
      </p:sp>
      <p:sp>
        <p:nvSpPr>
          <p:cNvPr id="511" name="Google Shape;511;p29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Software</a:t>
            </a:r>
            <a:endParaRPr/>
          </a:p>
        </p:txBody>
      </p:sp>
      <p:grpSp>
        <p:nvGrpSpPr>
          <p:cNvPr id="512" name="Google Shape;512;p29"/>
          <p:cNvGrpSpPr/>
          <p:nvPr/>
        </p:nvGrpSpPr>
        <p:grpSpPr>
          <a:xfrm>
            <a:off x="528344" y="571178"/>
            <a:ext cx="1995927" cy="1785350"/>
            <a:chOff x="2583100" y="2973775"/>
            <a:chExt cx="461550" cy="437200"/>
          </a:xfrm>
        </p:grpSpPr>
        <p:sp>
          <p:nvSpPr>
            <p:cNvPr id="513" name="Google Shape;513;p29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28575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9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28575">
              <a:solidFill>
                <a:srgbClr val="D00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Roadmap</a:t>
            </a:r>
            <a:endParaRPr/>
          </a:p>
        </p:txBody>
      </p:sp>
      <p:sp>
        <p:nvSpPr>
          <p:cNvPr id="172" name="Google Shape;172;p12"/>
          <p:cNvSpPr txBox="1"/>
          <p:nvPr>
            <p:ph idx="1" type="body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High-level design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Embedded systems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▰"/>
            </a:pPr>
            <a:r>
              <a:rPr lang="en"/>
              <a:t>Web software</a:t>
            </a:r>
            <a:endParaRPr/>
          </a:p>
          <a:p>
            <a:pPr indent="-381000" lvl="0" marL="457200" rtl="0" algn="l">
              <a:spcBef>
                <a:spcPts val="1000"/>
              </a:spcBef>
              <a:spcAft>
                <a:spcPts val="1000"/>
              </a:spcAft>
              <a:buSzPts val="2400"/>
              <a:buChar char="▰"/>
            </a:pPr>
            <a:r>
              <a:rPr lang="en"/>
              <a:t>Driver display</a:t>
            </a:r>
            <a:endParaRPr/>
          </a:p>
        </p:txBody>
      </p:sp>
      <p:grpSp>
        <p:nvGrpSpPr>
          <p:cNvPr id="173" name="Google Shape;173;p12"/>
          <p:cNvGrpSpPr/>
          <p:nvPr/>
        </p:nvGrpSpPr>
        <p:grpSpPr>
          <a:xfrm>
            <a:off x="246284" y="591577"/>
            <a:ext cx="441380" cy="368857"/>
            <a:chOff x="3927500" y="301425"/>
            <a:chExt cx="461550" cy="411625"/>
          </a:xfrm>
        </p:grpSpPr>
        <p:sp>
          <p:nvSpPr>
            <p:cNvPr id="174" name="Google Shape;174;p12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0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Communication</a:t>
            </a:r>
            <a:endParaRPr/>
          </a:p>
        </p:txBody>
      </p:sp>
      <p:sp>
        <p:nvSpPr>
          <p:cNvPr id="520" name="Google Shape;520;p30"/>
          <p:cNvSpPr txBox="1"/>
          <p:nvPr>
            <p:ph idx="2" type="body"/>
          </p:nvPr>
        </p:nvSpPr>
        <p:spPr>
          <a:xfrm>
            <a:off x="814275" y="1539450"/>
            <a:ext cx="64125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D00D2D"/>
                </a:solidFill>
              </a:rPr>
              <a:t>Our System </a:t>
            </a:r>
            <a:r>
              <a:rPr b="1" lang="en">
                <a:solidFill>
                  <a:srgbClr val="D00D2D"/>
                </a:solidFill>
              </a:rPr>
              <a:t>delivers</a:t>
            </a:r>
            <a:r>
              <a:rPr b="1" lang="en">
                <a:solidFill>
                  <a:srgbClr val="D00D2D"/>
                </a:solidFill>
              </a:rPr>
              <a:t> </a:t>
            </a:r>
            <a:r>
              <a:rPr b="1" lang="en">
                <a:solidFill>
                  <a:srgbClr val="D00D2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real time</a:t>
            </a:r>
            <a:r>
              <a:rPr b="1" lang="en">
                <a:solidFill>
                  <a:srgbClr val="D00D2D"/>
                </a:solidFill>
              </a:rPr>
              <a:t> signals from all sensors on a local intranet.</a:t>
            </a:r>
            <a:r>
              <a:rPr b="1" lang="en">
                <a:solidFill>
                  <a:srgbClr val="D00D2D"/>
                </a:solidFill>
              </a:rPr>
              <a:t> </a:t>
            </a:r>
            <a:endParaRPr>
              <a:solidFill>
                <a:srgbClr val="D00D2D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 wireless connection is established between the car and local server to save </a:t>
            </a:r>
            <a:r>
              <a:rPr lang="en" sz="1500"/>
              <a:t>data points</a:t>
            </a:r>
            <a:r>
              <a:rPr lang="en" sz="1500"/>
              <a:t> in a </a:t>
            </a:r>
            <a:r>
              <a:rPr lang="en" sz="1500"/>
              <a:t>time series</a:t>
            </a:r>
            <a:r>
              <a:rPr lang="en" sz="1500"/>
              <a:t> database. </a:t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Appx. a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100 ms</a:t>
            </a:r>
            <a:r>
              <a:rPr lang="en" sz="1500"/>
              <a:t>.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delay</a:t>
            </a:r>
            <a:r>
              <a:rPr lang="en" sz="1500"/>
              <a:t> is introduced by streaming data from all 17 data points, and displaying such data on all devices connected to the server. </a:t>
            </a: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(No inherit limit)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grpSp>
        <p:nvGrpSpPr>
          <p:cNvPr id="521" name="Google Shape;521;p30"/>
          <p:cNvGrpSpPr/>
          <p:nvPr/>
        </p:nvGrpSpPr>
        <p:grpSpPr>
          <a:xfrm>
            <a:off x="249974" y="558028"/>
            <a:ext cx="434915" cy="435289"/>
            <a:chOff x="5941025" y="3634400"/>
            <a:chExt cx="467650" cy="467650"/>
          </a:xfrm>
        </p:grpSpPr>
        <p:sp>
          <p:nvSpPr>
            <p:cNvPr id="522" name="Google Shape;522;p30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/>
          <p:nvPr>
            <p:ph idx="1" type="body"/>
          </p:nvPr>
        </p:nvSpPr>
        <p:spPr>
          <a:xfrm>
            <a:off x="814275" y="1538000"/>
            <a:ext cx="75822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Solving for Worst Case 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Scenario</a:t>
            </a: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Roboto Condensed"/>
              <a:buChar char="▰"/>
            </a:pP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Data loss</a:t>
            </a:r>
            <a:r>
              <a:rPr b="1" i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 due to wireless disconnect.</a:t>
            </a:r>
            <a:endParaRPr b="1" i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▻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Using Socket.IO, a websocket based system, it ensures that in the case of network disconnect the device continues to ping the server until a handshake is complete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1" marL="914400" rtl="0" algn="l">
              <a:spcBef>
                <a:spcPts val="1000"/>
              </a:spcBef>
              <a:spcAft>
                <a:spcPts val="0"/>
              </a:spcAft>
              <a:buSzPts val="1500"/>
              <a:buFont typeface="Roboto Condensed"/>
              <a:buChar char="▻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The vehicle has a b</a:t>
            </a: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lack box</a:t>
            </a: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 system which records all data before it attempts to send the data wirelessly. Should the connection never recover the data can be exported </a:t>
            </a: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manually</a:t>
            </a: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 and imported to the web system.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1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Wireless Communication</a:t>
            </a:r>
            <a:endParaRPr/>
          </a:p>
        </p:txBody>
      </p:sp>
      <p:grpSp>
        <p:nvGrpSpPr>
          <p:cNvPr id="534" name="Google Shape;534;p31"/>
          <p:cNvGrpSpPr/>
          <p:nvPr/>
        </p:nvGrpSpPr>
        <p:grpSpPr>
          <a:xfrm>
            <a:off x="249974" y="558028"/>
            <a:ext cx="434915" cy="435289"/>
            <a:chOff x="5941025" y="3634400"/>
            <a:chExt cx="467650" cy="467650"/>
          </a:xfrm>
        </p:grpSpPr>
        <p:sp>
          <p:nvSpPr>
            <p:cNvPr id="535" name="Google Shape;535;p31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5" name="Google Shape;545;p32"/>
          <p:cNvGrpSpPr/>
          <p:nvPr/>
        </p:nvGrpSpPr>
        <p:grpSpPr>
          <a:xfrm>
            <a:off x="259879" y="587018"/>
            <a:ext cx="415129" cy="377311"/>
            <a:chOff x="4556450" y="4963575"/>
            <a:chExt cx="548025" cy="498100"/>
          </a:xfrm>
        </p:grpSpPr>
        <p:sp>
          <p:nvSpPr>
            <p:cNvPr id="546" name="Google Shape;546;p32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p32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Collected</a:t>
            </a:r>
            <a:endParaRPr/>
          </a:p>
        </p:txBody>
      </p:sp>
      <p:graphicFrame>
        <p:nvGraphicFramePr>
          <p:cNvPr id="552" name="Google Shape;552;p32"/>
          <p:cNvGraphicFramePr/>
          <p:nvPr/>
        </p:nvGraphicFramePr>
        <p:xfrm>
          <a:off x="814275" y="15787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{773BA3CF-BF98-4BEF-826B-DA63E9A0D84A}</a:tableStyleId>
              </a:tblPr>
              <a:tblGrid>
                <a:gridCol w="2745900"/>
                <a:gridCol w="2745900"/>
              </a:tblGrid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Data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Data source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Acceleration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Accelerometer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Motor temperature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Motor controller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Controls inputs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Potentiometer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Power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Motor controller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Suspension offset</a:t>
                      </a:r>
                      <a:endParaRPr sz="800" u="none" cap="none" strike="noStrike"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Potentiometer</a:t>
                      </a:r>
                      <a:endParaRPr sz="800" u="none" cap="none" strike="noStrike"/>
                    </a:p>
                  </a:txBody>
                  <a:tcPr marT="18300" marB="18300" marR="36600" marL="36600"/>
                </a:tc>
              </a:tr>
              <a:tr h="309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Aerodynamic load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sz="800"/>
                        <a:t>Calculated - Suspension Offset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RPM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" sz="800" u="none" cap="none" strike="noStrike"/>
                        <a:t>Motor controller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Speed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Motor controller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321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Accumulator temperature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BMS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Battery charge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BMS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Water temperature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Thermostat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1806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Gravitation forces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Accelerometer</a:t>
                      </a:r>
                      <a:r>
                        <a:rPr lang="en" sz="800"/>
                        <a:t> + DOF 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321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Traction</a:t>
                      </a:r>
                      <a:endParaRPr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Hall effect</a:t>
                      </a:r>
                      <a:endParaRPr/>
                    </a:p>
                  </a:txBody>
                  <a:tcPr marT="18300" marB="18300" marR="36600" marL="36600"/>
                </a:tc>
              </a:tr>
              <a:tr h="3214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Steering input</a:t>
                      </a:r>
                      <a:endParaRPr sz="800" u="none" cap="none" strike="noStrike"/>
                    </a:p>
                  </a:txBody>
                  <a:tcPr marT="18300" marB="18300" marR="36600" marL="366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Linear encoder</a:t>
                      </a:r>
                      <a:endParaRPr sz="800"/>
                    </a:p>
                  </a:txBody>
                  <a:tcPr marT="18300" marB="18300" marR="36600" marL="3660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33"/>
          <p:cNvSpPr txBox="1"/>
          <p:nvPr>
            <p:ph idx="1" type="body"/>
          </p:nvPr>
        </p:nvSpPr>
        <p:spPr>
          <a:xfrm>
            <a:off x="814275" y="1538000"/>
            <a:ext cx="75822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Databases of choice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Roboto Condensed"/>
              <a:buChar char="▰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PostgreSQL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▻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Time series data points from all sensors organized by data types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▰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Excel / CSV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▻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Data made available via our web portal can easily be downloaded and opened in Excel.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▻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This allows others to use such data for analysis and future Machine Learning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558" name="Google Shape;558;p33"/>
          <p:cNvGrpSpPr/>
          <p:nvPr/>
        </p:nvGrpSpPr>
        <p:grpSpPr>
          <a:xfrm>
            <a:off x="259879" y="587018"/>
            <a:ext cx="415129" cy="377311"/>
            <a:chOff x="4556450" y="4963575"/>
            <a:chExt cx="548025" cy="498100"/>
          </a:xfrm>
        </p:grpSpPr>
        <p:sp>
          <p:nvSpPr>
            <p:cNvPr id="559" name="Google Shape;559;p33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3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Storage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4"/>
          <p:cNvSpPr txBox="1"/>
          <p:nvPr>
            <p:ph idx="1" type="body"/>
          </p:nvPr>
        </p:nvSpPr>
        <p:spPr>
          <a:xfrm>
            <a:off x="814275" y="1538000"/>
            <a:ext cx="38610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Servers to be used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Roboto Condensed"/>
              <a:buChar char="▰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Local Intranet - Local Machine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▻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Devices connected to the local server will see to the millisecond data.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▰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Cloud Virtual Server - DigitalOcean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▻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Data collected locally will be copied to a remote server within minutes.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0" name="Google Shape;570;p3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Hosting</a:t>
            </a:r>
            <a:endParaRPr/>
          </a:p>
        </p:txBody>
      </p:sp>
      <p:grpSp>
        <p:nvGrpSpPr>
          <p:cNvPr id="571" name="Google Shape;571;p34"/>
          <p:cNvGrpSpPr/>
          <p:nvPr/>
        </p:nvGrpSpPr>
        <p:grpSpPr>
          <a:xfrm>
            <a:off x="249974" y="558028"/>
            <a:ext cx="434915" cy="435289"/>
            <a:chOff x="5941025" y="3634400"/>
            <a:chExt cx="467650" cy="467650"/>
          </a:xfrm>
        </p:grpSpPr>
        <p:sp>
          <p:nvSpPr>
            <p:cNvPr id="572" name="Google Shape;572;p34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5"/>
          <p:cNvSpPr/>
          <p:nvPr/>
        </p:nvSpPr>
        <p:spPr>
          <a:xfrm>
            <a:off x="4939500" y="574321"/>
            <a:ext cx="3912300" cy="249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3" name="Google Shape;583;p35"/>
          <p:cNvSpPr txBox="1"/>
          <p:nvPr>
            <p:ph idx="4294967295" type="body"/>
          </p:nvPr>
        </p:nvSpPr>
        <p:spPr>
          <a:xfrm>
            <a:off x="307350" y="1221600"/>
            <a:ext cx="3855900" cy="27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D00D2D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MatadorMotorsports.racing</a:t>
            </a:r>
            <a:endParaRPr b="1" u="sng">
              <a:solidFill>
                <a:srgbClr val="D00D2D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Current build is live to allow Mechanical Engineering students to play around with the interface and request changes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Allows our team to test our data intake pipelines.</a:t>
            </a:r>
            <a:endParaRPr sz="1800"/>
          </a:p>
        </p:txBody>
      </p:sp>
      <p:pic>
        <p:nvPicPr>
          <p:cNvPr id="584" name="Google Shape;5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574325"/>
            <a:ext cx="3912298" cy="249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5" name="Google Shape;585;p35"/>
          <p:cNvSpPr/>
          <p:nvPr/>
        </p:nvSpPr>
        <p:spPr>
          <a:xfrm>
            <a:off x="4760825" y="397799"/>
            <a:ext cx="4269672" cy="3323988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6" name="Google Shape;586;p35"/>
          <p:cNvSpPr/>
          <p:nvPr/>
        </p:nvSpPr>
        <p:spPr>
          <a:xfrm>
            <a:off x="4448550" y="2217650"/>
            <a:ext cx="1369134" cy="2650041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43434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7" name="Google Shape;587;p35"/>
          <p:cNvSpPr/>
          <p:nvPr/>
        </p:nvSpPr>
        <p:spPr>
          <a:xfrm>
            <a:off x="4510117" y="2439887"/>
            <a:ext cx="1246200" cy="2136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Place your screenshot here</a:t>
            </a:r>
            <a:endParaRPr sz="100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88" name="Google Shape;58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117" y="2439887"/>
            <a:ext cx="1245978" cy="21358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36"/>
          <p:cNvSpPr txBox="1"/>
          <p:nvPr>
            <p:ph idx="12" type="sldNum"/>
          </p:nvPr>
        </p:nvSpPr>
        <p:spPr>
          <a:xfrm>
            <a:off x="445800" y="169225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Home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37"/>
          <p:cNvSpPr txBox="1"/>
          <p:nvPr>
            <p:ph idx="12" type="sldNum"/>
          </p:nvPr>
        </p:nvSpPr>
        <p:spPr>
          <a:xfrm>
            <a:off x="445800" y="169225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Controls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8"/>
          <p:cNvSpPr txBox="1"/>
          <p:nvPr>
            <p:ph idx="12" type="sldNum"/>
          </p:nvPr>
        </p:nvSpPr>
        <p:spPr>
          <a:xfrm>
            <a:off x="445800" y="169225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Motor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9"/>
          <p:cNvSpPr txBox="1"/>
          <p:nvPr>
            <p:ph idx="12" type="sldNum"/>
          </p:nvPr>
        </p:nvSpPr>
        <p:spPr>
          <a:xfrm>
            <a:off x="445800" y="169225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Power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"/>
          <p:cNvSpPr txBox="1"/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Architecture</a:t>
            </a:r>
            <a:endParaRPr/>
          </a:p>
        </p:txBody>
      </p:sp>
      <p:sp>
        <p:nvSpPr>
          <p:cNvPr id="206" name="Google Shape;206;p13"/>
          <p:cNvSpPr txBox="1"/>
          <p:nvPr>
            <p:ph idx="1" type="subTitle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Design + Looking Ahead</a:t>
            </a:r>
            <a:endParaRPr/>
          </a:p>
        </p:txBody>
      </p:sp>
      <p:sp>
        <p:nvSpPr>
          <p:cNvPr id="207" name="Google Shape;207;p13"/>
          <p:cNvSpPr/>
          <p:nvPr/>
        </p:nvSpPr>
        <p:spPr>
          <a:xfrm>
            <a:off x="463525" y="510625"/>
            <a:ext cx="1964990" cy="1952489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28575">
            <a:solidFill>
              <a:srgbClr val="D00D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0"/>
          <p:cNvSpPr txBox="1"/>
          <p:nvPr>
            <p:ph idx="12" type="sldNum"/>
          </p:nvPr>
        </p:nvSpPr>
        <p:spPr>
          <a:xfrm>
            <a:off x="445800" y="169225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Aero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1"/>
          <p:cNvSpPr txBox="1"/>
          <p:nvPr>
            <p:ph idx="12" type="sldNum"/>
          </p:nvPr>
        </p:nvSpPr>
        <p:spPr>
          <a:xfrm>
            <a:off x="445800" y="169225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Suspension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2"/>
          <p:cNvSpPr txBox="1"/>
          <p:nvPr>
            <p:ph type="title"/>
          </p:nvPr>
        </p:nvSpPr>
        <p:spPr>
          <a:xfrm>
            <a:off x="160275" y="374900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Driver’s Display</a:t>
            </a:r>
            <a:endParaRPr/>
          </a:p>
        </p:txBody>
      </p:sp>
      <p:pic>
        <p:nvPicPr>
          <p:cNvPr id="624" name="Google Shape;624;p42"/>
          <p:cNvPicPr preferRelativeResize="0"/>
          <p:nvPr/>
        </p:nvPicPr>
        <p:blipFill rotWithShape="1">
          <a:blip r:embed="rId3">
            <a:alphaModFix/>
          </a:blip>
          <a:srcRect b="22962" l="8865" r="14768" t="12662"/>
          <a:stretch/>
        </p:blipFill>
        <p:spPr>
          <a:xfrm>
            <a:off x="84075" y="1504075"/>
            <a:ext cx="4321695" cy="260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0575" y="1504075"/>
            <a:ext cx="4381349" cy="260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3"/>
          <p:cNvSpPr txBox="1"/>
          <p:nvPr>
            <p:ph idx="1" type="body"/>
          </p:nvPr>
        </p:nvSpPr>
        <p:spPr>
          <a:xfrm>
            <a:off x="814275" y="1538000"/>
            <a:ext cx="75822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Grafana Alerts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1500"/>
              <a:buFont typeface="Roboto Condensed"/>
              <a:buChar char="▰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Pitcrew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▻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Engineers watching from the pit want to be aware of any issues that are occuring while the car is in motion that require immediate attention.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▰"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Driver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Char char="▻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Using high / low limits for data points the web team wants to deliver notifications to the driver with suggestions to adjust driving style or warning of issues detected.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31" name="Google Shape;631;p43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Alerting</a:t>
            </a:r>
            <a:endParaRPr/>
          </a:p>
        </p:txBody>
      </p:sp>
      <p:sp>
        <p:nvSpPr>
          <p:cNvPr id="632" name="Google Shape;632;p43"/>
          <p:cNvSpPr/>
          <p:nvPr/>
        </p:nvSpPr>
        <p:spPr>
          <a:xfrm>
            <a:off x="259872" y="587024"/>
            <a:ext cx="415136" cy="377294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4"/>
          <p:cNvSpPr txBox="1"/>
          <p:nvPr>
            <p:ph idx="1" type="body"/>
          </p:nvPr>
        </p:nvSpPr>
        <p:spPr>
          <a:xfrm>
            <a:off x="814275" y="1538000"/>
            <a:ext cx="56475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Pages still being worked on: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▰"/>
            </a:pPr>
            <a:r>
              <a:rPr b="1" lang="en"/>
              <a:t>Wireless communication monitoring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b="1" lang="en"/>
              <a:t>Server (Remote + Local) monitoring 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b="1" lang="en"/>
              <a:t>GPS Data + Lap Times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b="1" lang="en"/>
              <a:t>Vehicle Modification Screen</a:t>
            </a:r>
            <a:endParaRPr b="1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b="1" lang="en"/>
              <a:t>DB replication for Remote Viewing</a:t>
            </a:r>
            <a:endParaRPr b="1"/>
          </a:p>
        </p:txBody>
      </p:sp>
      <p:sp>
        <p:nvSpPr>
          <p:cNvPr id="638" name="Google Shape;638;p4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Progress</a:t>
            </a:r>
            <a:endParaRPr/>
          </a:p>
        </p:txBody>
      </p:sp>
      <p:grpSp>
        <p:nvGrpSpPr>
          <p:cNvPr id="639" name="Google Shape;639;p44"/>
          <p:cNvGrpSpPr/>
          <p:nvPr/>
        </p:nvGrpSpPr>
        <p:grpSpPr>
          <a:xfrm>
            <a:off x="144065" y="554425"/>
            <a:ext cx="670208" cy="442510"/>
            <a:chOff x="5247525" y="3007275"/>
            <a:chExt cx="517575" cy="384825"/>
          </a:xfrm>
        </p:grpSpPr>
        <p:sp>
          <p:nvSpPr>
            <p:cNvPr id="640" name="Google Shape;640;p44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5"/>
          <p:cNvSpPr txBox="1"/>
          <p:nvPr>
            <p:ph idx="1" type="body"/>
          </p:nvPr>
        </p:nvSpPr>
        <p:spPr>
          <a:xfrm>
            <a:off x="814275" y="1538000"/>
            <a:ext cx="56475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OptimumLap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Roboto Condensed"/>
              <a:buChar char="▰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Vehicle Dynamics Simulation data is being sent to our data intake pipeline to simulate data coming from onboard sensors.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latin typeface="Roboto Condensed"/>
                <a:ea typeface="Roboto Condensed"/>
                <a:cs typeface="Roboto Condensed"/>
                <a:sym typeface="Roboto Condensed"/>
              </a:rPr>
              <a:t>Postman Collections + Runner</a:t>
            </a:r>
            <a:endParaRPr b="1" sz="15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Font typeface="Roboto Condensed"/>
              <a:buChar char="▰"/>
            </a:pPr>
            <a:r>
              <a:rPr lang="en" sz="1500">
                <a:latin typeface="Roboto Condensed"/>
                <a:ea typeface="Roboto Condensed"/>
                <a:cs typeface="Roboto Condensed"/>
                <a:sym typeface="Roboto Condensed"/>
              </a:rPr>
              <a:t>API interface tool simulates POST commands to our API service using true to data delays.</a:t>
            </a:r>
            <a:endParaRPr sz="15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7" name="Google Shape;647;p4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grpSp>
        <p:nvGrpSpPr>
          <p:cNvPr id="648" name="Google Shape;648;p45"/>
          <p:cNvGrpSpPr/>
          <p:nvPr/>
        </p:nvGrpSpPr>
        <p:grpSpPr>
          <a:xfrm>
            <a:off x="144065" y="554425"/>
            <a:ext cx="670208" cy="442510"/>
            <a:chOff x="5247525" y="3007275"/>
            <a:chExt cx="517575" cy="384825"/>
          </a:xfrm>
        </p:grpSpPr>
        <p:sp>
          <p:nvSpPr>
            <p:cNvPr id="649" name="Google Shape;649;p45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6"/>
          <p:cNvSpPr txBox="1"/>
          <p:nvPr>
            <p:ph idx="4294967295" type="ctrTitle"/>
          </p:nvPr>
        </p:nvSpPr>
        <p:spPr>
          <a:xfrm>
            <a:off x="1275150" y="2364400"/>
            <a:ext cx="6593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00D2D"/>
                </a:solidFill>
              </a:rPr>
              <a:t>THANKS</a:t>
            </a:r>
            <a:r>
              <a:rPr lang="en" sz="6000">
                <a:solidFill>
                  <a:srgbClr val="D00D2D"/>
                </a:solidFill>
              </a:rPr>
              <a:t>!</a:t>
            </a:r>
            <a:endParaRPr sz="6000">
              <a:solidFill>
                <a:srgbClr val="D00D2D"/>
              </a:solidFill>
            </a:endParaRPr>
          </a:p>
        </p:txBody>
      </p:sp>
      <p:grpSp>
        <p:nvGrpSpPr>
          <p:cNvPr id="656" name="Google Shape;656;p46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657" name="Google Shape;657;p46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6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9" name="Google Shape;659;p46"/>
          <p:cNvSpPr txBox="1"/>
          <p:nvPr>
            <p:ph idx="12" type="sldNum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Methodologies</a:t>
            </a:r>
            <a:endParaRPr/>
          </a:p>
        </p:txBody>
      </p:sp>
      <p:sp>
        <p:nvSpPr>
          <p:cNvPr id="213" name="Google Shape;213;p14"/>
          <p:cNvSpPr txBox="1"/>
          <p:nvPr>
            <p:ph idx="2" type="body"/>
          </p:nvPr>
        </p:nvSpPr>
        <p:spPr>
          <a:xfrm>
            <a:off x="814275" y="1477175"/>
            <a:ext cx="6412500" cy="10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▰"/>
            </a:pPr>
            <a:r>
              <a:rPr b="1"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Design knowing requirements will change</a:t>
            </a:r>
            <a:endParaRPr b="1"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90% of projects fail due to incomplete requirements or changing requirements </a:t>
            </a:r>
            <a:endParaRPr b="1"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Waterfall produces rigid project structure ineffective at handling change</a:t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▰"/>
            </a:pPr>
            <a:r>
              <a:rPr lang="en" sz="1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Agile prefers to deliver product for review rather than incorporate a large planning process which is likely to change on product delivery to customer</a:t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14" name="Google Shape;214;p14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15" name="Google Shape;215;p14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9" name="Google Shape;2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050" y="2773275"/>
            <a:ext cx="2769848" cy="18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400" y="2773275"/>
            <a:ext cx="3511891" cy="18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of Things</a:t>
            </a:r>
            <a:endParaRPr/>
          </a:p>
        </p:txBody>
      </p:sp>
      <p:sp>
        <p:nvSpPr>
          <p:cNvPr id="236" name="Google Shape;236;p15"/>
          <p:cNvSpPr txBox="1"/>
          <p:nvPr>
            <p:ph idx="2" type="body"/>
          </p:nvPr>
        </p:nvSpPr>
        <p:spPr>
          <a:xfrm>
            <a:off x="814275" y="1555338"/>
            <a:ext cx="6412500" cy="6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The interconnection via the Internet of computing devices embedded in everyday objects, enabling them to send and receive data.</a:t>
            </a:r>
            <a:endParaRPr sz="1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37" name="Google Shape;237;p15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38" name="Google Shape;238;p15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5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5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5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5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5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" name="Google Shape;2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75" y="3603725"/>
            <a:ext cx="532675" cy="5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612" y="2616699"/>
            <a:ext cx="1241325" cy="12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950" y="2294050"/>
            <a:ext cx="841850" cy="8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875" y="3603725"/>
            <a:ext cx="532675" cy="5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7550" y="3949350"/>
            <a:ext cx="929656" cy="92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6301" y="4136400"/>
            <a:ext cx="766200" cy="76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3775" y="4136400"/>
            <a:ext cx="766200" cy="7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15"/>
          <p:cNvSpPr txBox="1"/>
          <p:nvPr/>
        </p:nvSpPr>
        <p:spPr>
          <a:xfrm>
            <a:off x="2757614" y="4136400"/>
            <a:ext cx="625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1.5 Mi</a:t>
            </a: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60" name="Google Shape;260;p15"/>
          <p:cNvCxnSpPr/>
          <p:nvPr/>
        </p:nvCxnSpPr>
        <p:spPr>
          <a:xfrm rot="10800000">
            <a:off x="1528562" y="2929611"/>
            <a:ext cx="801300" cy="2733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15"/>
          <p:cNvCxnSpPr>
            <a:stCxn id="257" idx="0"/>
          </p:cNvCxnSpPr>
          <p:nvPr/>
        </p:nvCxnSpPr>
        <p:spPr>
          <a:xfrm>
            <a:off x="6189401" y="4136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15"/>
          <p:cNvCxnSpPr/>
          <p:nvPr/>
        </p:nvCxnSpPr>
        <p:spPr>
          <a:xfrm rot="10800000">
            <a:off x="6205675" y="3185275"/>
            <a:ext cx="0" cy="822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15"/>
          <p:cNvCxnSpPr/>
          <p:nvPr/>
        </p:nvCxnSpPr>
        <p:spPr>
          <a:xfrm rot="10800000">
            <a:off x="3640075" y="3185275"/>
            <a:ext cx="2565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15"/>
          <p:cNvCxnSpPr/>
          <p:nvPr/>
        </p:nvCxnSpPr>
        <p:spPr>
          <a:xfrm>
            <a:off x="5500600" y="4537225"/>
            <a:ext cx="224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15"/>
          <p:cNvCxnSpPr/>
          <p:nvPr/>
        </p:nvCxnSpPr>
        <p:spPr>
          <a:xfrm>
            <a:off x="1768475" y="4537225"/>
            <a:ext cx="2602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15"/>
          <p:cNvCxnSpPr/>
          <p:nvPr/>
        </p:nvCxnSpPr>
        <p:spPr>
          <a:xfrm rot="10800000">
            <a:off x="1656325" y="4689750"/>
            <a:ext cx="2615400" cy="5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6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 Networks</a:t>
            </a:r>
            <a:endParaRPr/>
          </a:p>
        </p:txBody>
      </p:sp>
      <p:sp>
        <p:nvSpPr>
          <p:cNvPr id="272" name="Google Shape;272;p16"/>
          <p:cNvSpPr txBox="1"/>
          <p:nvPr>
            <p:ph idx="2" type="body"/>
          </p:nvPr>
        </p:nvSpPr>
        <p:spPr>
          <a:xfrm>
            <a:off x="814275" y="1756025"/>
            <a:ext cx="68325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"/>
              <a:buChar char="▰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CAN - Single master, multiple slaves, 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assigns</a:t>
            </a: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 priority to sent data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"/>
              <a:buChar char="▰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I2C - Multiple master, multiple slaves, allows rapid throughput of sent data, highly configurable</a:t>
            </a:r>
            <a:endParaRPr sz="2400">
              <a:solidFill>
                <a:srgbClr val="FF0000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73" name="Google Shape;273;p1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74" name="Google Shape;274;p16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6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6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6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6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6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6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8" name="Google Shape;288;p16"/>
          <p:cNvCxnSpPr>
            <a:stCxn id="289" idx="0"/>
          </p:cNvCxnSpPr>
          <p:nvPr/>
        </p:nvCxnSpPr>
        <p:spPr>
          <a:xfrm>
            <a:off x="6189401" y="4136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16"/>
          <p:cNvSpPr/>
          <p:nvPr/>
        </p:nvSpPr>
        <p:spPr>
          <a:xfrm>
            <a:off x="1630825" y="367097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6"/>
          <p:cNvSpPr/>
          <p:nvPr/>
        </p:nvSpPr>
        <p:spPr>
          <a:xfrm>
            <a:off x="963075" y="439612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6"/>
          <p:cNvSpPr/>
          <p:nvPr/>
        </p:nvSpPr>
        <p:spPr>
          <a:xfrm>
            <a:off x="1630825" y="439612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6"/>
          <p:cNvSpPr/>
          <p:nvPr/>
        </p:nvSpPr>
        <p:spPr>
          <a:xfrm>
            <a:off x="2298575" y="439612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6"/>
          <p:cNvSpPr/>
          <p:nvPr/>
        </p:nvSpPr>
        <p:spPr>
          <a:xfrm>
            <a:off x="4439075" y="367097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5162875" y="367097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6"/>
          <p:cNvSpPr/>
          <p:nvPr/>
        </p:nvSpPr>
        <p:spPr>
          <a:xfrm>
            <a:off x="5905700" y="367097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"/>
          <p:cNvSpPr/>
          <p:nvPr/>
        </p:nvSpPr>
        <p:spPr>
          <a:xfrm>
            <a:off x="4439075" y="439612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"/>
          <p:cNvSpPr/>
          <p:nvPr/>
        </p:nvSpPr>
        <p:spPr>
          <a:xfrm>
            <a:off x="5162875" y="439612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6"/>
          <p:cNvSpPr/>
          <p:nvPr/>
        </p:nvSpPr>
        <p:spPr>
          <a:xfrm>
            <a:off x="5905700" y="4385125"/>
            <a:ext cx="460800" cy="4608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16"/>
          <p:cNvCxnSpPr>
            <a:endCxn id="290" idx="3"/>
          </p:cNvCxnSpPr>
          <p:nvPr/>
        </p:nvCxnSpPr>
        <p:spPr>
          <a:xfrm flipH="1" rot="10800000">
            <a:off x="1356308" y="4064292"/>
            <a:ext cx="342000" cy="3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16"/>
          <p:cNvCxnSpPr>
            <a:stCxn id="290" idx="5"/>
            <a:endCxn id="293" idx="1"/>
          </p:cNvCxnSpPr>
          <p:nvPr/>
        </p:nvCxnSpPr>
        <p:spPr>
          <a:xfrm>
            <a:off x="2024142" y="4064292"/>
            <a:ext cx="342000" cy="3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16"/>
          <p:cNvCxnSpPr>
            <a:stCxn id="290" idx="4"/>
            <a:endCxn id="292" idx="0"/>
          </p:cNvCxnSpPr>
          <p:nvPr/>
        </p:nvCxnSpPr>
        <p:spPr>
          <a:xfrm>
            <a:off x="1861225" y="4131775"/>
            <a:ext cx="0" cy="2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16"/>
          <p:cNvCxnSpPr>
            <a:endCxn id="297" idx="0"/>
          </p:cNvCxnSpPr>
          <p:nvPr/>
        </p:nvCxnSpPr>
        <p:spPr>
          <a:xfrm>
            <a:off x="4669475" y="4131825"/>
            <a:ext cx="0" cy="2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16"/>
          <p:cNvCxnSpPr>
            <a:stCxn id="295" idx="4"/>
            <a:endCxn id="298" idx="0"/>
          </p:cNvCxnSpPr>
          <p:nvPr/>
        </p:nvCxnSpPr>
        <p:spPr>
          <a:xfrm>
            <a:off x="5393275" y="4131775"/>
            <a:ext cx="0" cy="2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16"/>
          <p:cNvCxnSpPr>
            <a:endCxn id="299" idx="0"/>
          </p:cNvCxnSpPr>
          <p:nvPr/>
        </p:nvCxnSpPr>
        <p:spPr>
          <a:xfrm>
            <a:off x="6136100" y="4131925"/>
            <a:ext cx="0" cy="2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16"/>
          <p:cNvCxnSpPr>
            <a:endCxn id="295" idx="2"/>
          </p:cNvCxnSpPr>
          <p:nvPr/>
        </p:nvCxnSpPr>
        <p:spPr>
          <a:xfrm>
            <a:off x="4899775" y="3901375"/>
            <a:ext cx="26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16"/>
          <p:cNvCxnSpPr>
            <a:stCxn id="295" idx="6"/>
            <a:endCxn id="296" idx="2"/>
          </p:cNvCxnSpPr>
          <p:nvPr/>
        </p:nvCxnSpPr>
        <p:spPr>
          <a:xfrm>
            <a:off x="5623675" y="3901375"/>
            <a:ext cx="28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idx="4294967295" type="ctrTitle"/>
          </p:nvPr>
        </p:nvSpPr>
        <p:spPr>
          <a:xfrm>
            <a:off x="685800" y="2269150"/>
            <a:ext cx="55677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00D2D"/>
                </a:solidFill>
              </a:rPr>
              <a:t>Building a Software Suite</a:t>
            </a:r>
            <a:endParaRPr sz="7200">
              <a:solidFill>
                <a:srgbClr val="D00D2D"/>
              </a:solidFill>
            </a:endParaRPr>
          </a:p>
        </p:txBody>
      </p:sp>
      <p:grpSp>
        <p:nvGrpSpPr>
          <p:cNvPr id="313" name="Google Shape;313;p17"/>
          <p:cNvGrpSpPr/>
          <p:nvPr/>
        </p:nvGrpSpPr>
        <p:grpSpPr>
          <a:xfrm>
            <a:off x="6682481" y="378837"/>
            <a:ext cx="1588639" cy="1588655"/>
            <a:chOff x="6643075" y="3664250"/>
            <a:chExt cx="407950" cy="407975"/>
          </a:xfrm>
        </p:grpSpPr>
        <p:sp>
          <p:nvSpPr>
            <p:cNvPr id="314" name="Google Shape;314;p17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rgbClr val="C7D3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6" name="Google Shape;316;p17"/>
          <p:cNvGrpSpPr/>
          <p:nvPr/>
        </p:nvGrpSpPr>
        <p:grpSpPr>
          <a:xfrm rot="-587363">
            <a:off x="6589251" y="2174497"/>
            <a:ext cx="653127" cy="653134"/>
            <a:chOff x="576250" y="4319400"/>
            <a:chExt cx="442075" cy="442050"/>
          </a:xfrm>
        </p:grpSpPr>
        <p:sp>
          <p:nvSpPr>
            <p:cNvPr id="317" name="Google Shape;317;p17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rgbClr val="3F53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17"/>
          <p:cNvSpPr/>
          <p:nvPr/>
        </p:nvSpPr>
        <p:spPr>
          <a:xfrm>
            <a:off x="6302724" y="745608"/>
            <a:ext cx="248336" cy="23712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D00D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 rot="2697322">
            <a:off x="7939080" y="1959478"/>
            <a:ext cx="376961" cy="35993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D00D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7"/>
          <p:cNvSpPr/>
          <p:nvPr/>
        </p:nvSpPr>
        <p:spPr>
          <a:xfrm>
            <a:off x="8237292" y="1754006"/>
            <a:ext cx="150972" cy="14422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D00D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 rot="1280149">
            <a:off x="6130690" y="1460796"/>
            <a:ext cx="150975" cy="144204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rgbClr val="D00D2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8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Considerations</a:t>
            </a:r>
            <a:endParaRPr/>
          </a:p>
        </p:txBody>
      </p:sp>
      <p:sp>
        <p:nvSpPr>
          <p:cNvPr id="330" name="Google Shape;330;p18"/>
          <p:cNvSpPr txBox="1"/>
          <p:nvPr>
            <p:ph idx="2" type="body"/>
          </p:nvPr>
        </p:nvSpPr>
        <p:spPr>
          <a:xfrm>
            <a:off x="814275" y="1756025"/>
            <a:ext cx="6412500" cy="19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"/>
              <a:buChar char="▰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System architecture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"/>
              <a:buChar char="▰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Code reuse</a:t>
            </a:r>
            <a:endParaRPr sz="2400">
              <a:solidFill>
                <a:srgbClr val="222222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 Condensed"/>
              <a:buChar char="▰"/>
            </a:pPr>
            <a:r>
              <a:rPr lang="en" sz="24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Modular design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 Condensed"/>
              <a:buChar char="▰"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Code extensibility</a:t>
            </a:r>
            <a:endParaRPr sz="24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oboto Condensed"/>
              <a:buChar char="▰"/>
            </a:pPr>
            <a:r>
              <a:rPr lang="en" sz="24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Code maintainability</a:t>
            </a:r>
            <a:endParaRPr sz="2400">
              <a:solidFill>
                <a:srgbClr val="FF0000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331" name="Google Shape;331;p1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32" name="Google Shape;332;p18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6" name="Google Shape;346;p18"/>
          <p:cNvCxnSpPr>
            <a:stCxn id="347" idx="0"/>
          </p:cNvCxnSpPr>
          <p:nvPr/>
        </p:nvCxnSpPr>
        <p:spPr>
          <a:xfrm>
            <a:off x="6189401" y="41364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"/>
          <p:cNvSpPr txBox="1"/>
          <p:nvPr>
            <p:ph idx="1" type="body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Node.js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Modern, large community, powerful, integrated socket communication. Queues data if socket communication fails. </a:t>
            </a:r>
            <a:endParaRPr/>
          </a:p>
        </p:txBody>
      </p:sp>
      <p:sp>
        <p:nvSpPr>
          <p:cNvPr id="353" name="Google Shape;353;p19"/>
          <p:cNvSpPr txBox="1"/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Language Selection</a:t>
            </a:r>
            <a:endParaRPr/>
          </a:p>
        </p:txBody>
      </p:sp>
      <p:sp>
        <p:nvSpPr>
          <p:cNvPr id="354" name="Google Shape;354;p19"/>
          <p:cNvSpPr txBox="1"/>
          <p:nvPr>
            <p:ph idx="2" type="body"/>
          </p:nvPr>
        </p:nvSpPr>
        <p:spPr>
          <a:xfrm>
            <a:off x="4260473" y="1528688"/>
            <a:ext cx="3378300" cy="27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Python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Easy syntax, high readability, fast development, requires introducing new software for socket communication. Sends packet regardless of connection status.</a:t>
            </a:r>
            <a:endParaRPr/>
          </a:p>
        </p:txBody>
      </p:sp>
      <p:grpSp>
        <p:nvGrpSpPr>
          <p:cNvPr id="355" name="Google Shape;355;p19"/>
          <p:cNvGrpSpPr/>
          <p:nvPr/>
        </p:nvGrpSpPr>
        <p:grpSpPr>
          <a:xfrm>
            <a:off x="312466" y="587260"/>
            <a:ext cx="309022" cy="376837"/>
            <a:chOff x="596350" y="929175"/>
            <a:chExt cx="407950" cy="497475"/>
          </a:xfrm>
        </p:grpSpPr>
        <p:sp>
          <p:nvSpPr>
            <p:cNvPr id="356" name="Google Shape;356;p19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9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9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9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9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9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9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